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Автор и дата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4" name="Заголовок презентации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презентации</a:t>
            </a:r>
          </a:p>
        </p:txBody>
      </p:sp>
      <p:sp>
        <p:nvSpPr>
          <p:cNvPr id="15" name="Уровень текста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Уровень текста 1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ажный факт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Информация о факте"/>
          <p:cNvSpPr txBox="1"/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17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8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9" name="Уровень текста 1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Изображение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Уровень текста 1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0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1" name="Авторство"/>
          <p:cNvSpPr txBox="1"/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3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Изображение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609701706_939x626.jpg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139465515_1890x1620.jpg"/>
          <p:cNvSpPr/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Изображение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78465776_2880x1920.jpg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Заголовок презентации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6" name="Автор и дата"/>
          <p:cNvSpPr txBox="1"/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7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139465515_1890x1620.jpg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Заголовок слайда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38" name="Уровень текста 1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Автор и дата"/>
          <p:cNvSpPr txBox="1"/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40" name="Линия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Линия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слайда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Заголовок слайда</a:t>
            </a:r>
          </a:p>
        </p:txBody>
      </p:sp>
      <p:sp>
        <p:nvSpPr>
          <p:cNvPr id="50" name="Автор и дата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51" name="Уровень текста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Уровень текста 1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Уровень текста 1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139465515_1890x1620.jpg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Заголовок слайда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70" name="Автор и дата"/>
          <p:cNvSpPr txBox="1"/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71" name="Линия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Линия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Заголовок раздела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81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2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3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Заголовок слайда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Заголовок слайда</a:t>
            </a:r>
          </a:p>
        </p:txBody>
      </p:sp>
      <p:sp>
        <p:nvSpPr>
          <p:cNvPr id="91" name="Автор и дата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повестки дня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Заголовок повестки дня</a:t>
            </a:r>
          </a:p>
        </p:txBody>
      </p:sp>
      <p:sp>
        <p:nvSpPr>
          <p:cNvPr id="100" name="Уровень текста 1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Номер слайда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презентации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Заголовок презентации</a:t>
            </a:r>
          </a:p>
        </p:txBody>
      </p:sp>
      <p:sp>
        <p:nvSpPr>
          <p:cNvPr id="3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Уровень текста 1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Номер слайда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1531">
              <a:spcBef>
                <a:spcPts val="0"/>
              </a:spcBef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20.png"/><Relationship Id="rId4" Type="http://schemas.openxmlformats.org/officeDocument/2006/relationships/image" Target="../media/image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2.tif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2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2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witter.com/i/status/1184114082804158464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rive.google.com/file/d/1S7zdeNUsACqFE56wwBA6rsWJyzbVqbkR/view?usp=sharing" TargetMode="Externa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rive.google.com/file/d/1S7zdeNUsACqFE56wwBA6rsWJyzbVqbkR/view?usp=sharing" TargetMode="Externa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5546" r="0" b="78"/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  <p:sp>
        <p:nvSpPr>
          <p:cNvPr id="167" name="реалтайм размещение таргетированной реклам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реалтайм размещение таргетированной рекламы</a:t>
            </a:r>
          </a:p>
        </p:txBody>
      </p:sp>
      <p:sp>
        <p:nvSpPr>
          <p:cNvPr id="168" name="SBER OKKO TARG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SBER OKKO TARGET </a:t>
            </a:r>
          </a:p>
        </p:txBody>
      </p:sp>
      <p:sp>
        <p:nvSpPr>
          <p:cNvPr id="169" name="Илья лосев, илья юхновский, Сергей зобов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Илья лосев, илья юхновский, Сергей зобов</a:t>
            </a:r>
          </a:p>
        </p:txBody>
      </p:sp>
      <p:sp>
        <p:nvSpPr>
          <p:cNvPr id="170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71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pic>
        <p:nvPicPr>
          <p:cNvPr id="17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386997" y="1952946"/>
            <a:ext cx="18288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4" t="21944" r="52" b="2189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52" name="Линия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53" name="Линия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54" name="таргетированный онлайн имплейсмент"/>
          <p:cNvSpPr txBox="1"/>
          <p:nvPr>
            <p:ph type="body" idx="22"/>
          </p:nvPr>
        </p:nvSpPr>
        <p:spPr>
          <a:xfrm>
            <a:off x="5128354" y="243223"/>
            <a:ext cx="10775585" cy="5430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таргетированный онлайн имплейсмент</a:t>
            </a:r>
          </a:p>
        </p:txBody>
      </p:sp>
      <p:pic>
        <p:nvPicPr>
          <p:cNvPr id="25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816" y="991724"/>
            <a:ext cx="7574880" cy="5963757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&quot;Индивидуально&quot;"/>
          <p:cNvSpPr txBox="1"/>
          <p:nvPr>
            <p:ph type="body" sz="quarter" idx="1"/>
          </p:nvPr>
        </p:nvSpPr>
        <p:spPr>
          <a:xfrm>
            <a:off x="1803019" y="4051453"/>
            <a:ext cx="3210126" cy="543053"/>
          </a:xfrm>
          <a:prstGeom prst="rect">
            <a:avLst/>
          </a:prstGeom>
        </p:spPr>
        <p:txBody>
          <a:bodyPr/>
          <a:lstStyle>
            <a:lvl1pPr defTabSz="268731">
              <a:defRPr spc="-26" sz="2668"/>
            </a:lvl1pPr>
          </a:lstStyle>
          <a:p>
            <a:pPr/>
            <a:r>
              <a:t>"Индивидуально"</a:t>
            </a:r>
          </a:p>
        </p:txBody>
      </p:sp>
      <p:pic>
        <p:nvPicPr>
          <p:cNvPr id="25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104" t="21944" r="52" b="21892"/>
          <a:stretch>
            <a:fillRect/>
          </a:stretch>
        </p:blipFill>
        <p:spPr>
          <a:xfrm>
            <a:off x="2157727" y="4512313"/>
            <a:ext cx="2500813" cy="1406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0762" y="5142589"/>
            <a:ext cx="639787" cy="639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Бизнес иде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Бизнес идея</a:t>
            </a:r>
          </a:p>
        </p:txBody>
      </p:sp>
      <p:sp>
        <p:nvSpPr>
          <p:cNvPr id="175" name="SBER OKKO targe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SBER OKKO target</a:t>
            </a:r>
          </a:p>
        </p:txBody>
      </p:sp>
      <p:sp>
        <p:nvSpPr>
          <p:cNvPr id="176" name="реалтайм - в видеострим интегрируем рекламные объекты в соответствии с рекомендациями #SBERTARGE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реалтайм - в видеострим интегрируем рекламные объекты в соответствии с рекомендациями #SBERTARGET</a:t>
            </a:r>
          </a:p>
          <a:p>
            <a:pPr/>
            <a:r>
              <a:t>гибкость сцены - на одной и той же сцене разные объекты, например чашка чая, банка пива, ключи от авто</a:t>
            </a:r>
          </a:p>
        </p:txBody>
      </p:sp>
      <p:pic>
        <p:nvPicPr>
          <p:cNvPr id="17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2199" y="3442531"/>
            <a:ext cx="7404101" cy="953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952" t="0" r="2698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180" name="OKK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OKKO</a:t>
            </a:r>
          </a:p>
        </p:txBody>
      </p:sp>
      <p:sp>
        <p:nvSpPr>
          <p:cNvPr id="181" name="отдает по запросу размеченный для встраивания видео стрим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отдает по запросу размеченный для встраивания видео стрим</a:t>
            </a:r>
          </a:p>
        </p:txBody>
      </p:sp>
      <p:sp>
        <p:nvSpPr>
          <p:cNvPr id="182" name="workflow - шаг 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workflow - шаг 1</a:t>
            </a:r>
          </a:p>
        </p:txBody>
      </p:sp>
      <p:pic>
        <p:nvPicPr>
          <p:cNvPr id="18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5512" y="1188470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kisspng-computer-icons-user-profile-computer-software-user-5abff3f4755867.4894373715225292684807.png" descr="kisspng-computer-icons-user-profile-computer-software-user-5abff3f4755867.48943737152252926848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556" y="984651"/>
            <a:ext cx="2312638" cy="2312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Линия"/>
          <p:cNvSpPr/>
          <p:nvPr/>
        </p:nvSpPr>
        <p:spPr>
          <a:xfrm>
            <a:off x="2883581" y="2158851"/>
            <a:ext cx="6423943" cy="1"/>
          </a:xfrm>
          <a:prstGeom prst="line">
            <a:avLst/>
          </a:prstGeom>
          <a:ln w="50800">
            <a:solidFill>
              <a:srgbClr val="227AA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" name="Линия"/>
          <p:cNvSpPr/>
          <p:nvPr/>
        </p:nvSpPr>
        <p:spPr>
          <a:xfrm flipV="1">
            <a:off x="10399907" y="3089854"/>
            <a:ext cx="1" cy="482601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7" name="Линия"/>
          <p:cNvSpPr/>
          <p:nvPr/>
        </p:nvSpPr>
        <p:spPr>
          <a:xfrm flipH="1">
            <a:off x="8245912" y="3543641"/>
            <a:ext cx="2143795" cy="1"/>
          </a:xfrm>
          <a:prstGeom prst="line">
            <a:avLst/>
          </a:prstGeom>
          <a:ln w="50800">
            <a:solidFill>
              <a:srgbClr val="227AA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8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62724" y="3092450"/>
            <a:ext cx="2387601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nder"/>
          <p:cNvSpPr txBox="1"/>
          <p:nvPr/>
        </p:nvSpPr>
        <p:spPr>
          <a:xfrm>
            <a:off x="6576845" y="3231732"/>
            <a:ext cx="9593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952" t="0" r="2698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192" name="SBERTARG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SBERTARGET</a:t>
            </a:r>
          </a:p>
        </p:txBody>
      </p:sp>
      <p:sp>
        <p:nvSpPr>
          <p:cNvPr id="193" name="отдает по запросу ссылку на стрим с таргетированным контентом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отдает по запросу ссылку на стрим с таргетированным контентом</a:t>
            </a:r>
          </a:p>
        </p:txBody>
      </p:sp>
      <p:sp>
        <p:nvSpPr>
          <p:cNvPr id="194" name="workflow - шаг 2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workflow - шаг 2</a:t>
            </a:r>
          </a:p>
        </p:txBody>
      </p:sp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5512" y="1188470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kisspng-computer-icons-user-profile-computer-software-user-5abff3f4755867.4894373715225292684807.png" descr="kisspng-computer-icons-user-profile-computer-software-user-5abff3f4755867.48943737152252926848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556" y="984651"/>
            <a:ext cx="2312638" cy="231263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Линия"/>
          <p:cNvSpPr/>
          <p:nvPr/>
        </p:nvSpPr>
        <p:spPr>
          <a:xfrm>
            <a:off x="2883581" y="2158851"/>
            <a:ext cx="6423943" cy="1"/>
          </a:xfrm>
          <a:prstGeom prst="line">
            <a:avLst/>
          </a:prstGeom>
          <a:ln w="50800">
            <a:solidFill>
              <a:srgbClr val="227AA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" name="Линия"/>
          <p:cNvSpPr/>
          <p:nvPr/>
        </p:nvSpPr>
        <p:spPr>
          <a:xfrm flipH="1">
            <a:off x="8245912" y="3543641"/>
            <a:ext cx="2143795" cy="1"/>
          </a:xfrm>
          <a:prstGeom prst="line">
            <a:avLst/>
          </a:prstGeom>
          <a:ln w="50800">
            <a:solidFill>
              <a:srgbClr val="227AA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9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62724" y="3092450"/>
            <a:ext cx="2387601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Линия"/>
          <p:cNvSpPr/>
          <p:nvPr/>
        </p:nvSpPr>
        <p:spPr>
          <a:xfrm flipV="1">
            <a:off x="10399907" y="3089854"/>
            <a:ext cx="1" cy="482601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01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06107" y="5381042"/>
            <a:ext cx="2387601" cy="133261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Линия"/>
          <p:cNvSpPr/>
          <p:nvPr/>
        </p:nvSpPr>
        <p:spPr>
          <a:xfrm flipV="1">
            <a:off x="7109215" y="4919723"/>
            <a:ext cx="1" cy="746333"/>
          </a:xfrm>
          <a:prstGeom prst="line">
            <a:avLst/>
          </a:prstGeom>
          <a:ln w="50800">
            <a:solidFill>
              <a:srgbClr val="227AA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Линия"/>
          <p:cNvSpPr/>
          <p:nvPr/>
        </p:nvSpPr>
        <p:spPr>
          <a:xfrm>
            <a:off x="7076503" y="5677229"/>
            <a:ext cx="2143795" cy="1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4" name="Render"/>
          <p:cNvSpPr txBox="1"/>
          <p:nvPr/>
        </p:nvSpPr>
        <p:spPr>
          <a:xfrm>
            <a:off x="6576845" y="3231732"/>
            <a:ext cx="9593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952" t="0" r="2698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207" name="REN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RENDER</a:t>
            </a:r>
          </a:p>
        </p:txBody>
      </p:sp>
      <p:sp>
        <p:nvSpPr>
          <p:cNvPr id="208" name="микширует: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15468">
              <a:defRPr spc="-23" sz="2376"/>
            </a:pPr>
            <a:r>
              <a:t>микширует:</a:t>
            </a:r>
          </a:p>
          <a:p>
            <a:pPr marL="318516" indent="-318516" defTabSz="315468">
              <a:buSzPct val="100000"/>
              <a:buChar char="•"/>
              <a:defRPr spc="-23" sz="2376"/>
            </a:pPr>
            <a:r>
              <a:t> видео стрим </a:t>
            </a:r>
          </a:p>
          <a:p>
            <a:pPr marL="318516" indent="-318516" defTabSz="315468">
              <a:buSzPct val="100000"/>
              <a:buChar char="•"/>
              <a:defRPr spc="-23" sz="2376"/>
            </a:pPr>
            <a:r>
              <a:t> таргетированный стрим </a:t>
            </a:r>
          </a:p>
          <a:p>
            <a:pPr defTabSz="315468">
              <a:defRPr spc="-23" sz="2376"/>
            </a:pPr>
          </a:p>
          <a:p>
            <a:pPr defTabSz="315468">
              <a:defRPr spc="-23" sz="2376"/>
            </a:pPr>
            <a:r>
              <a:t>отдает по запросу пользователю</a:t>
            </a:r>
          </a:p>
        </p:txBody>
      </p:sp>
      <p:sp>
        <p:nvSpPr>
          <p:cNvPr id="209" name="workflow - шаг 3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workflow - шаг 3</a:t>
            </a:r>
          </a:p>
        </p:txBody>
      </p:sp>
      <p:pic>
        <p:nvPicPr>
          <p:cNvPr id="21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5512" y="1188470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kisspng-computer-icons-user-profile-computer-software-user-5abff3f4755867.4894373715225292684807.png" descr="kisspng-computer-icons-user-profile-computer-software-user-5abff3f4755867.48943737152252926848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556" y="984651"/>
            <a:ext cx="2312638" cy="231263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Линия"/>
          <p:cNvSpPr/>
          <p:nvPr/>
        </p:nvSpPr>
        <p:spPr>
          <a:xfrm>
            <a:off x="2883581" y="2158851"/>
            <a:ext cx="6423943" cy="1"/>
          </a:xfrm>
          <a:prstGeom prst="line">
            <a:avLst/>
          </a:prstGeom>
          <a:ln w="50800">
            <a:solidFill>
              <a:srgbClr val="227AA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3" name="Линия"/>
          <p:cNvSpPr/>
          <p:nvPr/>
        </p:nvSpPr>
        <p:spPr>
          <a:xfrm flipH="1">
            <a:off x="8245912" y="3543641"/>
            <a:ext cx="2143795" cy="1"/>
          </a:xfrm>
          <a:prstGeom prst="line">
            <a:avLst/>
          </a:prstGeom>
          <a:ln w="50800">
            <a:solidFill>
              <a:srgbClr val="227AA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1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62724" y="3092450"/>
            <a:ext cx="2387601" cy="1790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06107" y="5381042"/>
            <a:ext cx="2387601" cy="133261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Линия"/>
          <p:cNvSpPr/>
          <p:nvPr/>
        </p:nvSpPr>
        <p:spPr>
          <a:xfrm flipV="1">
            <a:off x="7109215" y="4919723"/>
            <a:ext cx="1" cy="746333"/>
          </a:xfrm>
          <a:prstGeom prst="line">
            <a:avLst/>
          </a:prstGeom>
          <a:ln w="50800">
            <a:solidFill>
              <a:srgbClr val="227AA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7" name="Линия"/>
          <p:cNvSpPr/>
          <p:nvPr/>
        </p:nvSpPr>
        <p:spPr>
          <a:xfrm>
            <a:off x="7076503" y="5677229"/>
            <a:ext cx="2143795" cy="1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8" name="Render"/>
          <p:cNvSpPr txBox="1"/>
          <p:nvPr/>
        </p:nvSpPr>
        <p:spPr>
          <a:xfrm>
            <a:off x="6576845" y="3231732"/>
            <a:ext cx="9593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Render</a:t>
            </a:r>
          </a:p>
        </p:txBody>
      </p:sp>
      <p:sp>
        <p:nvSpPr>
          <p:cNvPr id="219" name="Линия"/>
          <p:cNvSpPr/>
          <p:nvPr/>
        </p:nvSpPr>
        <p:spPr>
          <a:xfrm flipV="1">
            <a:off x="10399907" y="3089854"/>
            <a:ext cx="1" cy="482601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0" name="Линия"/>
          <p:cNvSpPr/>
          <p:nvPr/>
        </p:nvSpPr>
        <p:spPr>
          <a:xfrm flipV="1">
            <a:off x="1796415" y="3062529"/>
            <a:ext cx="1" cy="746333"/>
          </a:xfrm>
          <a:prstGeom prst="line">
            <a:avLst/>
          </a:prstGeom>
          <a:ln w="50800">
            <a:solidFill>
              <a:srgbClr val="36AB3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1" name="Линия"/>
          <p:cNvSpPr/>
          <p:nvPr/>
        </p:nvSpPr>
        <p:spPr>
          <a:xfrm>
            <a:off x="1763703" y="3820035"/>
            <a:ext cx="4105222" cy="1"/>
          </a:xfrm>
          <a:prstGeom prst="line">
            <a:avLst/>
          </a:prstGeom>
          <a:ln w="50800">
            <a:solidFill>
              <a:srgbClr val="36AB3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Конкурен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Конкуренты</a:t>
            </a:r>
          </a:p>
        </p:txBody>
      </p:sp>
      <p:sp>
        <p:nvSpPr>
          <p:cNvPr id="224" name="Tencent начнет встраивать рекламу напрямую в сериалы и фильмы с помощью ИИ (пример)"/>
          <p:cNvSpPr txBox="1"/>
          <p:nvPr/>
        </p:nvSpPr>
        <p:spPr>
          <a:xfrm>
            <a:off x="1353185" y="3975353"/>
            <a:ext cx="2048393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lnSpc>
                <a:spcPct val="8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4A4A4A"/>
                </a:solidFill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Tencent</a:t>
            </a:r>
            <a:r>
              <a:t> начнет встраивать рекламу напрямую в сериалы и фильмы с помощью ИИ (</a:t>
            </a:r>
            <a:r>
              <a:rPr u="sng">
                <a:hlinkClick r:id="rId2" invalidUrl="" action="" tgtFrame="" tooltip="" history="1" highlightClick="0" endSnd="0"/>
              </a:rPr>
              <a:t>пример</a:t>
            </a:r>
            <a:r>
              <a:t>)</a:t>
            </a:r>
          </a:p>
        </p:txBody>
      </p:sp>
      <p:pic>
        <p:nvPicPr>
          <p:cNvPr id="22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3842" y="4881402"/>
            <a:ext cx="6413501" cy="361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98672" y="4863458"/>
            <a:ext cx="6350001" cy="356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70192" y="8857376"/>
            <a:ext cx="64008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571281" y="8848404"/>
            <a:ext cx="6324601" cy="358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Стрелка"/>
          <p:cNvSpPr/>
          <p:nvPr/>
        </p:nvSpPr>
        <p:spPr>
          <a:xfrm>
            <a:off x="15203006" y="601280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30" name="Стрелка"/>
          <p:cNvSpPr/>
          <p:nvPr/>
        </p:nvSpPr>
        <p:spPr>
          <a:xfrm>
            <a:off x="15203006" y="1024374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4B4A4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pic>
        <p:nvPicPr>
          <p:cNvPr id="231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3898" y="4873783"/>
            <a:ext cx="7974649" cy="7797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nd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Render</a:t>
            </a:r>
          </a:p>
        </p:txBody>
      </p:sp>
      <p:pic>
        <p:nvPicPr>
          <p:cNvPr id="23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887" y="1886401"/>
            <a:ext cx="10083801" cy="476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48691" y="7309075"/>
            <a:ext cx="10109201" cy="500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55041" y="1759401"/>
            <a:ext cx="10096501" cy="501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8197" y="7232875"/>
            <a:ext cx="10096501" cy="502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535966" y="5567966"/>
            <a:ext cx="2707835" cy="2624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nd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render</a:t>
            </a:r>
          </a:p>
        </p:txBody>
      </p:sp>
      <p:pic>
        <p:nvPicPr>
          <p:cNvPr id="24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8197" y="2042909"/>
            <a:ext cx="10096501" cy="497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43922" y="2011159"/>
            <a:ext cx="10160001" cy="504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5497" y="7578319"/>
            <a:ext cx="10121901" cy="504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75672" y="7571969"/>
            <a:ext cx="10096501" cy="505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60342" y="5748362"/>
            <a:ext cx="2917709" cy="3151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Разработка:…"/>
          <p:cNvSpPr txBox="1"/>
          <p:nvPr>
            <p:ph type="title"/>
          </p:nvPr>
        </p:nvSpPr>
        <p:spPr>
          <a:xfrm>
            <a:off x="1566296" y="1280348"/>
            <a:ext cx="20929601" cy="4993846"/>
          </a:xfrm>
          <a:prstGeom prst="rect">
            <a:avLst/>
          </a:prstGeom>
        </p:spPr>
        <p:txBody>
          <a:bodyPr/>
          <a:lstStyle/>
          <a:p>
            <a:pPr/>
            <a:r>
              <a:t>Разработка:</a:t>
            </a:r>
          </a:p>
          <a:p>
            <a:pPr/>
            <a:r>
              <a:t>- REST API  (Sbertarget, Okko)</a:t>
            </a:r>
          </a:p>
          <a:p>
            <a:pPr/>
            <a:r>
              <a:t>- Render</a:t>
            </a:r>
          </a:p>
        </p:txBody>
      </p:sp>
      <p:sp>
        <p:nvSpPr>
          <p:cNvPr id="248" name="Развертывание:…"/>
          <p:cNvSpPr txBox="1"/>
          <p:nvPr/>
        </p:nvSpPr>
        <p:spPr>
          <a:xfrm>
            <a:off x="1727200" y="6931695"/>
            <a:ext cx="20929600" cy="4993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84200">
              <a:lnSpc>
                <a:spcPct val="80000"/>
              </a:lnSpc>
              <a:spcBef>
                <a:spcPts val="0"/>
              </a:spcBef>
              <a:defRPr spc="-86" sz="8600">
                <a:solidFill>
                  <a:srgbClr val="FFFFFF"/>
                </a:solidFill>
                <a:latin typeface="+mn-lt"/>
                <a:ea typeface="+mn-ea"/>
                <a:cs typeface="+mn-cs"/>
                <a:sym typeface="Publico Headline Black"/>
              </a:defRPr>
            </a:pPr>
            <a:r>
              <a:t>Развертывание:</a:t>
            </a:r>
          </a:p>
          <a:p>
            <a:pPr marL="1152877" indent="-1152877" algn="l" defTabSz="584200">
              <a:lnSpc>
                <a:spcPct val="80000"/>
              </a:lnSpc>
              <a:spcBef>
                <a:spcPts val="0"/>
              </a:spcBef>
              <a:buSzPct val="100000"/>
              <a:buChar char="-"/>
              <a:defRPr spc="-86" sz="8600">
                <a:solidFill>
                  <a:srgbClr val="FFFFFF"/>
                </a:solidFill>
                <a:latin typeface="+mn-lt"/>
                <a:ea typeface="+mn-ea"/>
                <a:cs typeface="+mn-cs"/>
                <a:sym typeface="Publico Headline Black"/>
              </a:defRPr>
            </a:pPr>
            <a:r>
              <a:t>SberCloud</a:t>
            </a:r>
          </a:p>
        </p:txBody>
      </p:sp>
      <p:pic>
        <p:nvPicPr>
          <p:cNvPr id="24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43017" y="5180989"/>
            <a:ext cx="7378701" cy="699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